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9"/>
  </p:notesMasterIdLst>
  <p:sldIdLst>
    <p:sldId id="284" r:id="rId2"/>
    <p:sldId id="553" r:id="rId3"/>
    <p:sldId id="557" r:id="rId4"/>
    <p:sldId id="556" r:id="rId5"/>
    <p:sldId id="476" r:id="rId6"/>
    <p:sldId id="559" r:id="rId7"/>
    <p:sldId id="562" r:id="rId8"/>
    <p:sldId id="563" r:id="rId9"/>
    <p:sldId id="564" r:id="rId10"/>
    <p:sldId id="565" r:id="rId11"/>
    <p:sldId id="566" r:id="rId12"/>
    <p:sldId id="569" r:id="rId13"/>
    <p:sldId id="570" r:id="rId14"/>
    <p:sldId id="571" r:id="rId15"/>
    <p:sldId id="572" r:id="rId16"/>
    <p:sldId id="573" r:id="rId17"/>
    <p:sldId id="574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593" r:id="rId34"/>
    <p:sldId id="594" r:id="rId35"/>
    <p:sldId id="595" r:id="rId36"/>
    <p:sldId id="596" r:id="rId37"/>
    <p:sldId id="598" r:id="rId38"/>
    <p:sldId id="604" r:id="rId39"/>
    <p:sldId id="606" r:id="rId40"/>
    <p:sldId id="608" r:id="rId41"/>
    <p:sldId id="609" r:id="rId42"/>
    <p:sldId id="610" r:id="rId43"/>
    <p:sldId id="611" r:id="rId44"/>
    <p:sldId id="662" r:id="rId45"/>
    <p:sldId id="613" r:id="rId46"/>
    <p:sldId id="614" r:id="rId47"/>
    <p:sldId id="620" r:id="rId48"/>
    <p:sldId id="615" r:id="rId49"/>
    <p:sldId id="616" r:id="rId50"/>
    <p:sldId id="617" r:id="rId51"/>
    <p:sldId id="621" r:id="rId52"/>
    <p:sldId id="618" r:id="rId53"/>
    <p:sldId id="619" r:id="rId54"/>
    <p:sldId id="622" r:id="rId55"/>
    <p:sldId id="624" r:id="rId56"/>
    <p:sldId id="625" r:id="rId57"/>
    <p:sldId id="623" r:id="rId58"/>
    <p:sldId id="626" r:id="rId59"/>
    <p:sldId id="627" r:id="rId60"/>
    <p:sldId id="650" r:id="rId61"/>
    <p:sldId id="651" r:id="rId62"/>
    <p:sldId id="652" r:id="rId63"/>
    <p:sldId id="653" r:id="rId64"/>
    <p:sldId id="654" r:id="rId65"/>
    <p:sldId id="655" r:id="rId66"/>
    <p:sldId id="656" r:id="rId67"/>
    <p:sldId id="663" r:id="rId68"/>
    <p:sldId id="658" r:id="rId69"/>
    <p:sldId id="659" r:id="rId70"/>
    <p:sldId id="660" r:id="rId71"/>
    <p:sldId id="664" r:id="rId72"/>
    <p:sldId id="665" r:id="rId73"/>
    <p:sldId id="676" r:id="rId74"/>
    <p:sldId id="677" r:id="rId75"/>
    <p:sldId id="678" r:id="rId76"/>
    <p:sldId id="679" r:id="rId77"/>
    <p:sldId id="680" r:id="rId78"/>
    <p:sldId id="681" r:id="rId79"/>
    <p:sldId id="682" r:id="rId80"/>
    <p:sldId id="683" r:id="rId81"/>
    <p:sldId id="684" r:id="rId82"/>
    <p:sldId id="687" r:id="rId83"/>
    <p:sldId id="685" r:id="rId84"/>
    <p:sldId id="688" r:id="rId85"/>
    <p:sldId id="689" r:id="rId86"/>
    <p:sldId id="692" r:id="rId87"/>
    <p:sldId id="693" r:id="rId88"/>
    <p:sldId id="690" r:id="rId89"/>
    <p:sldId id="691" r:id="rId90"/>
    <p:sldId id="697" r:id="rId91"/>
    <p:sldId id="698" r:id="rId92"/>
    <p:sldId id="699" r:id="rId93"/>
    <p:sldId id="700" r:id="rId94"/>
    <p:sldId id="701" r:id="rId95"/>
    <p:sldId id="694" r:id="rId96"/>
    <p:sldId id="695" r:id="rId97"/>
    <p:sldId id="702" r:id="rId9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E5116C-ECC2-484F-9754-26F9F3E47305}">
          <p14:sldIdLst>
            <p14:sldId id="284"/>
            <p14:sldId id="553"/>
            <p14:sldId id="557"/>
            <p14:sldId id="556"/>
            <p14:sldId id="476"/>
            <p14:sldId id="559"/>
            <p14:sldId id="562"/>
            <p14:sldId id="563"/>
            <p14:sldId id="564"/>
            <p14:sldId id="565"/>
            <p14:sldId id="566"/>
            <p14:sldId id="569"/>
            <p14:sldId id="570"/>
            <p14:sldId id="571"/>
            <p14:sldId id="572"/>
            <p14:sldId id="573"/>
            <p14:sldId id="574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8"/>
            <p14:sldId id="604"/>
            <p14:sldId id="606"/>
            <p14:sldId id="608"/>
            <p14:sldId id="609"/>
            <p14:sldId id="610"/>
            <p14:sldId id="611"/>
            <p14:sldId id="662"/>
            <p14:sldId id="613"/>
            <p14:sldId id="614"/>
            <p14:sldId id="620"/>
            <p14:sldId id="615"/>
            <p14:sldId id="616"/>
            <p14:sldId id="617"/>
            <p14:sldId id="621"/>
            <p14:sldId id="618"/>
            <p14:sldId id="619"/>
            <p14:sldId id="622"/>
            <p14:sldId id="624"/>
            <p14:sldId id="625"/>
            <p14:sldId id="623"/>
            <p14:sldId id="626"/>
            <p14:sldId id="627"/>
            <p14:sldId id="650"/>
            <p14:sldId id="651"/>
            <p14:sldId id="652"/>
            <p14:sldId id="653"/>
            <p14:sldId id="654"/>
            <p14:sldId id="655"/>
            <p14:sldId id="656"/>
            <p14:sldId id="663"/>
            <p14:sldId id="658"/>
            <p14:sldId id="659"/>
            <p14:sldId id="660"/>
            <p14:sldId id="664"/>
            <p14:sldId id="66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7"/>
            <p14:sldId id="685"/>
            <p14:sldId id="688"/>
            <p14:sldId id="689"/>
            <p14:sldId id="692"/>
            <p14:sldId id="693"/>
            <p14:sldId id="690"/>
            <p14:sldId id="691"/>
            <p14:sldId id="697"/>
            <p14:sldId id="698"/>
            <p14:sldId id="699"/>
            <p14:sldId id="700"/>
            <p14:sldId id="701"/>
            <p14:sldId id="694"/>
            <p14:sldId id="695"/>
            <p14:sldId id="702"/>
          </p14:sldIdLst>
        </p14:section>
        <p14:section name="Untitled Section" id="{70328101-AA8A-49AC-A616-958D27A28B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33CC"/>
    <a:srgbClr val="4F81BD"/>
    <a:srgbClr val="7099CA"/>
    <a:srgbClr val="535353"/>
    <a:srgbClr val="F4F7FB"/>
    <a:srgbClr val="355E8F"/>
    <a:srgbClr val="2A4A70"/>
    <a:srgbClr val="4072A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/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93475" autoAdjust="0"/>
  </p:normalViewPr>
  <p:slideViewPr>
    <p:cSldViewPr>
      <p:cViewPr varScale="1">
        <p:scale>
          <a:sx n="122" d="100"/>
          <a:sy n="122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17A9-843A-4B41-867A-689D67A82FCD}" type="datetimeFigureOut">
              <a:rPr lang="en-US" smtClean="0"/>
              <a:t>3/9/20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5503-BF73-4D73-8001-C2E5499C6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13713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32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99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19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63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0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83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4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7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79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8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12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6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64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69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43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39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22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29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02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1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7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9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83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85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5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19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274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6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7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099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90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401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784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86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736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66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012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6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50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185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431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154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232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777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0977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760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856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552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426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182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40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177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287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957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642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897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757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142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292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1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198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486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619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31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779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088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02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867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965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407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6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28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523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028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495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791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1100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51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02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94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4358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19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0702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6056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4074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8932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999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4298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569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8612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35503-BF73-4D73-8001-C2E5499C658A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8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0187-1CCF-4FCD-9CBC-11A557DEA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58E8-D4FA-423E-881E-BA32EB7A8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BEE0-3AD9-4192-A681-FC77C47CF2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41B-795E-4D57-9CD4-8C770378E8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CD2DBBC-8E0E-46B9-B7D6-5F800ED14032}"/>
              </a:ext>
            </a:extLst>
          </p:cNvPr>
          <p:cNvSpPr/>
          <p:nvPr userDrawn="1"/>
        </p:nvSpPr>
        <p:spPr>
          <a:xfrm flipH="1">
            <a:off x="8153397" y="6156325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9D0E11C-2ADE-4925-9177-AC33D97599D3}"/>
              </a:ext>
            </a:extLst>
          </p:cNvPr>
          <p:cNvSpPr/>
          <p:nvPr userDrawn="1"/>
        </p:nvSpPr>
        <p:spPr>
          <a:xfrm rot="10800000" flipH="1">
            <a:off x="1" y="0"/>
            <a:ext cx="990604" cy="70167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0552" y="6443971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467866-7D52-4EF4-8FFB-3DF23ED28A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A9C5-E0AD-4E3D-94F1-95DE4C502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F809-0DA7-4D65-BD95-D2F265F737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8B10-A634-458F-B5BB-E8B114EBC6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0DD9-9FBD-4237-A5B7-49EE45D243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DC52-D7DF-495D-B5B6-5D40280A9E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8E19-5FC3-4945-B5A0-6C0954FF90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282-71C7-4628-9EB2-6761676C28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3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72BC-402C-4487-8512-894C0D0004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67866-7D52-4EF4-8FFB-3DF23ED28A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571500" algn="l" defTabSz="914400" rtl="0" eaLnBrk="1" latinLnBrk="0" hangingPunct="1">
        <a:spcBef>
          <a:spcPct val="20000"/>
        </a:spcBef>
        <a:buFont typeface="+mj-lt"/>
        <a:buAutoNum type="romanLcPeriod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10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1.png"/><Relationship Id="rId5" Type="http://schemas.openxmlformats.org/officeDocument/2006/relationships/image" Target="../media/image15.png"/><Relationship Id="rId10" Type="http://schemas.openxmlformats.org/officeDocument/2006/relationships/image" Target="../media/image49.png"/><Relationship Id="rId4" Type="http://schemas.openxmlformats.org/officeDocument/2006/relationships/image" Target="../media/image50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5.png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5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5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Relationship Id="rId1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5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Relationship Id="rId1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5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5" Type="http://schemas.openxmlformats.org/officeDocument/2006/relationships/image" Target="../media/image78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Relationship Id="rId1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5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2.png"/><Relationship Id="rId5" Type="http://schemas.openxmlformats.org/officeDocument/2006/relationships/image" Target="../media/image60.png"/><Relationship Id="rId15" Type="http://schemas.openxmlformats.org/officeDocument/2006/relationships/image" Target="../media/image78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Relationship Id="rId1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0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0.png"/><Relationship Id="rId5" Type="http://schemas.openxmlformats.org/officeDocument/2006/relationships/image" Target="../media/image60.png"/><Relationship Id="rId10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3.png"/><Relationship Id="rId5" Type="http://schemas.openxmlformats.org/officeDocument/2006/relationships/image" Target="../media/image60.png"/><Relationship Id="rId10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0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85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80.png"/><Relationship Id="rId5" Type="http://schemas.openxmlformats.org/officeDocument/2006/relationships/image" Target="../media/image60.png"/><Relationship Id="rId10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7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1.png"/><Relationship Id="rId9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93.png"/><Relationship Id="rId9" Type="http://schemas.openxmlformats.org/officeDocument/2006/relationships/image" Target="../media/image9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8.png"/><Relationship Id="rId5" Type="http://schemas.openxmlformats.org/officeDocument/2006/relationships/image" Target="../media/image86.png"/><Relationship Id="rId10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5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8.png"/><Relationship Id="rId5" Type="http://schemas.openxmlformats.org/officeDocument/2006/relationships/image" Target="../media/image86.png"/><Relationship Id="rId10" Type="http://schemas.openxmlformats.org/officeDocument/2006/relationships/image" Target="../media/image97.png"/><Relationship Id="rId4" Type="http://schemas.openxmlformats.org/officeDocument/2006/relationships/image" Target="../media/image99.png"/><Relationship Id="rId9" Type="http://schemas.openxmlformats.org/officeDocument/2006/relationships/image" Target="../media/image9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0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05.png"/><Relationship Id="rId9" Type="http://schemas.openxmlformats.org/officeDocument/2006/relationships/image" Target="../media/image10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107.png"/><Relationship Id="rId9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06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2.png"/><Relationship Id="rId5" Type="http://schemas.openxmlformats.org/officeDocument/2006/relationships/image" Target="../media/image100.png"/><Relationship Id="rId10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0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57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2.png"/><Relationship Id="rId5" Type="http://schemas.openxmlformats.org/officeDocument/2006/relationships/image" Target="../media/image100.png"/><Relationship Id="rId10" Type="http://schemas.openxmlformats.org/officeDocument/2006/relationships/image" Target="../media/image111.png"/><Relationship Id="rId4" Type="http://schemas.openxmlformats.org/officeDocument/2006/relationships/image" Target="../media/image113.png"/><Relationship Id="rId9" Type="http://schemas.openxmlformats.org/officeDocument/2006/relationships/image" Target="../media/image10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2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1.png"/><Relationship Id="rId5" Type="http://schemas.openxmlformats.org/officeDocument/2006/relationships/image" Target="../media/image114.png"/><Relationship Id="rId10" Type="http://schemas.openxmlformats.org/officeDocument/2006/relationships/image" Target="../media/image12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2.png"/><Relationship Id="rId5" Type="http://schemas.openxmlformats.org/officeDocument/2006/relationships/image" Target="../media/image114.png"/><Relationship Id="rId10" Type="http://schemas.openxmlformats.org/officeDocument/2006/relationships/image" Target="../media/image12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2.png"/><Relationship Id="rId5" Type="http://schemas.openxmlformats.org/officeDocument/2006/relationships/image" Target="../media/image114.png"/><Relationship Id="rId10" Type="http://schemas.openxmlformats.org/officeDocument/2006/relationships/image" Target="../media/image12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20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10.png"/><Relationship Id="rId5" Type="http://schemas.openxmlformats.org/officeDocument/2006/relationships/image" Target="../media/image114.png"/><Relationship Id="rId10" Type="http://schemas.openxmlformats.org/officeDocument/2006/relationships/image" Target="../media/image120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5.png"/><Relationship Id="rId3" Type="http://schemas.openxmlformats.org/officeDocument/2006/relationships/image" Target="../media/image57.png"/><Relationship Id="rId7" Type="http://schemas.openxmlformats.org/officeDocument/2006/relationships/image" Target="../media/image116.png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10.png"/><Relationship Id="rId5" Type="http://schemas.openxmlformats.org/officeDocument/2006/relationships/image" Target="../media/image114.png"/><Relationship Id="rId10" Type="http://schemas.openxmlformats.org/officeDocument/2006/relationships/image" Target="../media/image1200.png"/><Relationship Id="rId4" Type="http://schemas.openxmlformats.org/officeDocument/2006/relationships/image" Target="../media/image113.png"/><Relationship Id="rId9" Type="http://schemas.openxmlformats.org/officeDocument/2006/relationships/image" Target="../media/image119.png"/><Relationship Id="rId14" Type="http://schemas.openxmlformats.org/officeDocument/2006/relationships/image" Target="../media/image1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C05F3E-9E57-49A8-863B-BEBB25AAAE31}"/>
              </a:ext>
            </a:extLst>
          </p:cNvPr>
          <p:cNvSpPr/>
          <p:nvPr/>
        </p:nvSpPr>
        <p:spPr>
          <a:xfrm>
            <a:off x="0" y="4344683"/>
            <a:ext cx="9144000" cy="7753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DD6B75-5E8A-418C-944D-A59F4AB206AE}"/>
              </a:ext>
            </a:extLst>
          </p:cNvPr>
          <p:cNvCxnSpPr/>
          <p:nvPr/>
        </p:nvCxnSpPr>
        <p:spPr>
          <a:xfrm>
            <a:off x="643467" y="215469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A8FFBD-8F59-45E4-A951-3BDF390EFE28}"/>
              </a:ext>
            </a:extLst>
          </p:cNvPr>
          <p:cNvSpPr/>
          <p:nvPr/>
        </p:nvSpPr>
        <p:spPr>
          <a:xfrm>
            <a:off x="2349344" y="1383414"/>
            <a:ext cx="44453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300" dirty="0">
                <a:latin typeface="Bold sand ms"/>
                <a:cs typeface="Mongolian Baiti" panose="03000500000000000000" pitchFamily="66" charset="0"/>
              </a:rPr>
              <a:t>SOA Exam FM</a:t>
            </a:r>
            <a:endParaRPr lang="mk-MK" sz="4400" b="1" spc="300" dirty="0">
              <a:latin typeface="Bold sand ms"/>
              <a:cs typeface="Mongolian Baiti" panose="03000500000000000000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4C1F0D-0DDC-4F66-A892-952589DE9CD9}"/>
              </a:ext>
            </a:extLst>
          </p:cNvPr>
          <p:cNvSpPr/>
          <p:nvPr/>
        </p:nvSpPr>
        <p:spPr>
          <a:xfrm>
            <a:off x="643469" y="2161529"/>
            <a:ext cx="785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old sand ms"/>
                <a:cs typeface="Calibri Light" panose="020F0302020204030204" pitchFamily="34" charset="0"/>
              </a:rPr>
              <a:t>Module 3 – Section 3</a:t>
            </a:r>
            <a:endParaRPr lang="mk-MK" sz="2800" dirty="0">
              <a:latin typeface="Bold sand ms"/>
              <a:cs typeface="Calibri Light" panose="020F0302020204030204" pitchFamily="34" charset="0"/>
            </a:endParaRPr>
          </a:p>
          <a:p>
            <a:pPr algn="ctr"/>
            <a:endParaRPr lang="mk-MK" sz="2800" dirty="0">
              <a:latin typeface="Bold sand ms"/>
              <a:cs typeface="Calibri Light" panose="020F03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7156F5-7FA1-4E55-B8F7-3EF8D2C43323}"/>
              </a:ext>
            </a:extLst>
          </p:cNvPr>
          <p:cNvCxnSpPr/>
          <p:nvPr/>
        </p:nvCxnSpPr>
        <p:spPr>
          <a:xfrm>
            <a:off x="643467" y="2684749"/>
            <a:ext cx="7857066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15000">
                  <a:schemeClr val="tx1">
                    <a:lumMod val="75000"/>
                    <a:lumOff val="25000"/>
                  </a:schemeClr>
                </a:gs>
                <a:gs pos="85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B7C72F6-BD2D-423F-BC67-66618F619D7B}"/>
              </a:ext>
            </a:extLst>
          </p:cNvPr>
          <p:cNvSpPr/>
          <p:nvPr/>
        </p:nvSpPr>
        <p:spPr>
          <a:xfrm>
            <a:off x="0" y="4411990"/>
            <a:ext cx="9144000" cy="643533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4938B3-7A68-4666-A8FA-CA571DB57FCC}"/>
              </a:ext>
            </a:extLst>
          </p:cNvPr>
          <p:cNvSpPr/>
          <p:nvPr/>
        </p:nvSpPr>
        <p:spPr>
          <a:xfrm>
            <a:off x="0" y="440919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ld sand ms"/>
                <a:cs typeface="Mongolian Baiti" panose="03000500000000000000" pitchFamily="66" charset="0"/>
              </a:rPr>
              <a:t>Level </a:t>
            </a:r>
            <a:r>
              <a:rPr lang="en-US" sz="3600" b="1">
                <a:solidFill>
                  <a:schemeClr val="bg1"/>
                </a:solidFill>
                <a:latin typeface="Bold sand ms"/>
                <a:cs typeface="Mongolian Baiti" panose="03000500000000000000" pitchFamily="66" charset="0"/>
              </a:rPr>
              <a:t>Payment Amortization Table</a:t>
            </a:r>
            <a:endParaRPr lang="mk-MK" sz="3600" dirty="0">
              <a:solidFill>
                <a:schemeClr val="bg1"/>
              </a:solidFill>
              <a:latin typeface="Bold sand ms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9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987341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987341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10" r="-251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95" r="-19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70678" y="5181600"/>
                <a:ext cx="8681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=235.49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78" y="5181600"/>
                <a:ext cx="86812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817" r="-493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09349" y="5181600"/>
                <a:ext cx="2175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=1000.00−235.49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349" y="5181600"/>
                <a:ext cx="2175788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8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46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4223355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4223355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10" r="-251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95" r="-19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70678" y="5181600"/>
                <a:ext cx="8681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=235.49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78" y="5181600"/>
                <a:ext cx="86812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817" r="-493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09349" y="5181600"/>
                <a:ext cx="21757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=1000.00−235.49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349" y="5181600"/>
                <a:ext cx="2175788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8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71077" y="5181600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=764.51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077" y="5181600"/>
                <a:ext cx="868123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817" r="-493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2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658045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658045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∙764.51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27" r="-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44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11406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11406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∙764.51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27" r="-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36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24779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224779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∙764.51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27" r="-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64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312612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312612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∙764.51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27" r="-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54880" y="5550408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=244.91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5550408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113" r="-493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77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167804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167804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∙764.51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27" r="-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880" y="5550408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=244.91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5550408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113" r="-493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4780" y="5550408"/>
                <a:ext cx="20016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=764.51−244.91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0" y="5550408"/>
                <a:ext cx="2001638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134" r="-18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18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99001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99001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∙764.51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550408"/>
                <a:ext cx="168206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727" r="-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55040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=275.49−30.58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550408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880" y="5550408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=244.91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5550408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113" r="-493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4780" y="5550408"/>
                <a:ext cx="20016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=764.51−244.91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0" y="5550408"/>
                <a:ext cx="2001638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134" r="-182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18677" y="5544979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=519.60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677" y="5544979"/>
                <a:ext cx="868123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817" r="-493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18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8100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8100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∙519.40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12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349120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349120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∙519.40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287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charset="0"/>
                        </a:rPr>
                        <m:t>𝐄𝐱𝐚𝐦𝐩𝐥𝐞</m:t>
                      </m:r>
                    </m:oMath>
                  </m:oMathPara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57200" y="1494000"/>
                <a:ext cx="80010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defTabSz="914400" rtl="0" eaLnBrk="1" latinLnBrk="0" hangingPunct="1">
                  <a:spcBef>
                    <a:spcPct val="20000"/>
                  </a:spcBef>
                  <a:buFont typeface="+mj-lt"/>
                  <a:buAutoNum type="romanLcPeriod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7013" indent="0">
                  <a:spcBef>
                    <a:spcPts val="700"/>
                  </a:spcBef>
                  <a:buClr>
                    <a:schemeClr val="accent1"/>
                  </a:buClr>
                  <a:buNone/>
                </a:pPr>
                <a:r>
                  <a:rPr lang="en-US" sz="2000" dirty="0">
                    <a:latin typeface="Bold sand ms"/>
                  </a:rPr>
                  <a:t>A 4-year loan of 1000 at an annual effective interest rate of 4% is repaid with level annual payments. Determine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Bold sand ms"/>
                  </a:rPr>
                  <a:t>, the amount of each payment.</a:t>
                </a:r>
                <a:br>
                  <a:rPr lang="en-US" sz="2000" dirty="0">
                    <a:latin typeface="Bold sand ms"/>
                  </a:rPr>
                </a:br>
                <a:endParaRPr lang="en-GB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marL="177800" indent="0">
                  <a:spcBef>
                    <a:spcPts val="7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indent="-165100">
                  <a:spcBef>
                    <a:spcPts val="900"/>
                  </a:spcBef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94000"/>
                <a:ext cx="8001000" cy="4525963"/>
              </a:xfrm>
              <a:prstGeom prst="rect">
                <a:avLst/>
              </a:prstGeom>
              <a:blipFill rotWithShape="0">
                <a:blip r:embed="rId4"/>
                <a:stretch>
                  <a:fillRect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3189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633409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9633409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∙519.40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38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094754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254.71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094754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∙519.40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880" y="5943600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=254.71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5943600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113" r="-422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637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89580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89580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∙519.40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880" y="5943600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=254.71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5943600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113" r="-422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4780" y="5943600"/>
                <a:ext cx="20619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=519.60−254.71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0" y="5943600"/>
                <a:ext cx="20619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9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58018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580186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∙519.40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43600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5943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=275.49−20.78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943600"/>
                <a:ext cx="1940147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1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880" y="5943600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=254.71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5943600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113" r="-422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4780" y="5943600"/>
                <a:ext cx="20619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=519.60−254.71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0" y="5943600"/>
                <a:ext cx="20619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592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18677" y="5943600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=264.89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677" y="5943600"/>
                <a:ext cx="868123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817" r="-493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70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9019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19019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∙246.89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36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44874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244874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∙246.89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16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629749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3629749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∙246.89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303" r="-19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852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54934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254934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∙246.89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303" r="-19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32091" y="6281928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=264.89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91" y="6281928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098" r="-419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30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00074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8000747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∙246.89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303" r="-19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32091" y="6281928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=264.89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91" y="6281928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098" r="-419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4780" y="6281928"/>
                <a:ext cx="19928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=264.89−264.89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0" y="6281928"/>
                <a:ext cx="1992853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147" r="-214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270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168281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168281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∙246.89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6281928"/>
                <a:ext cx="1618776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42" r="-22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528" y="6281928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419" r="-564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=275.49−10.60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72" y="6281928"/>
                <a:ext cx="18580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303" r="-197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32091" y="6281928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=264.89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91" y="6281928"/>
                <a:ext cx="868123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098" r="-4196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94780" y="6281928"/>
                <a:ext cx="19928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=264.89−264.89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780" y="6281928"/>
                <a:ext cx="1992853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147" r="-214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18677" y="6281928"/>
                <a:ext cx="3711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677" y="6281928"/>
                <a:ext cx="371192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6667" r="-1333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90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charset="0"/>
                        </a:rPr>
                        <m:t>𝐄𝐱𝐚𝐦𝐩𝐥𝐞</m:t>
                      </m:r>
                    </m:oMath>
                  </m:oMathPara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57200" y="1494000"/>
                <a:ext cx="80010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defTabSz="914400" rtl="0" eaLnBrk="1" latinLnBrk="0" hangingPunct="1">
                  <a:spcBef>
                    <a:spcPct val="20000"/>
                  </a:spcBef>
                  <a:buFont typeface="+mj-lt"/>
                  <a:buAutoNum type="romanLcPeriod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7013" indent="0">
                  <a:spcBef>
                    <a:spcPts val="700"/>
                  </a:spcBef>
                  <a:buClr>
                    <a:schemeClr val="accent1"/>
                  </a:buClr>
                  <a:buNone/>
                </a:pPr>
                <a:r>
                  <a:rPr lang="en-US" sz="2000" dirty="0">
                    <a:latin typeface="Bold sand ms"/>
                  </a:rPr>
                  <a:t>A 4-year loan of 1000 at an annual effective interest rate of 4% is repaid with level annual payments. Determine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Bold sand ms"/>
                  </a:rPr>
                  <a:t>, the amount of each payment.</a:t>
                </a:r>
                <a:br>
                  <a:rPr lang="en-US" sz="2000" dirty="0">
                    <a:latin typeface="Bold sand ms"/>
                  </a:rPr>
                </a:br>
                <a:endParaRPr lang="en-GB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marL="177800" indent="0">
                  <a:spcBef>
                    <a:spcPts val="7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indent="-165100">
                  <a:spcBef>
                    <a:spcPts val="900"/>
                  </a:spcBef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94000"/>
                <a:ext cx="8001000" cy="4525963"/>
              </a:xfrm>
              <a:prstGeom prst="rect">
                <a:avLst/>
              </a:prstGeom>
              <a:blipFill rotWithShape="0">
                <a:blip r:embed="rId4"/>
                <a:stretch>
                  <a:fillRect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98268" y="2514600"/>
                <a:ext cx="1813893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1000=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68" y="2514600"/>
                <a:ext cx="1813893" cy="335285"/>
              </a:xfrm>
              <a:prstGeom prst="rect">
                <a:avLst/>
              </a:prstGeom>
              <a:blipFill rotWithShape="0">
                <a:blip r:embed="rId5"/>
                <a:stretch>
                  <a:fillRect l="-3020" r="-1342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5800" y="2514600"/>
                <a:ext cx="17286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  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=275.49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14600"/>
                <a:ext cx="172861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120" t="-146000" r="-282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11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980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66556" y="5087779"/>
                <a:ext cx="8818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Σ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556" y="5087779"/>
                <a:ext cx="881844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828" r="-413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54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244.91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235.49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299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244.91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235.49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7957" y="5633373"/>
                <a:ext cx="1308242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254.71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244.91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308242" cy="467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757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244.91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235.49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7957" y="5633373"/>
                <a:ext cx="1308242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254.71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244.91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308242" cy="467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77957" y="6242973"/>
                <a:ext cx="130824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264.89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254.71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6242973"/>
                <a:ext cx="1308243" cy="4626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937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764.51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30.58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244.91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519.60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20.78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264.89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1797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764.51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30.58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244.91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519.60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20.78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254.71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10.60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264.89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244.91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235.49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08" y="5029200"/>
                <a:ext cx="1308243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77957" y="5633373"/>
                <a:ext cx="1308242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254.71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244.91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5633373"/>
                <a:ext cx="1308242" cy="467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77957" y="6242973"/>
                <a:ext cx="130824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264.89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254.71</m:t>
                          </m:r>
                        </m:den>
                      </m:f>
                      <m:r>
                        <a:rPr lang="en-US" sz="1600" b="0" i="1" smtClean="0">
                          <a:latin typeface="Cambria Math" charset="0"/>
                        </a:rPr>
                        <m:t>=1.04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57" y="6242973"/>
                <a:ext cx="1308243" cy="4626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63958" y="5638800"/>
                <a:ext cx="25381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is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a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geometric</m:t>
                    </m:r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charset="0"/>
                      </a:rPr>
                      <m:t>sequence</m:t>
                    </m:r>
                  </m:oMath>
                </a14:m>
                <a:r>
                  <a:rPr lang="en-US" sz="1600" b="0" dirty="0"/>
                  <a:t> </a:t>
                </a:r>
              </a:p>
              <a:p>
                <a:r>
                  <a:rPr lang="en-US" sz="1600" dirty="0"/>
                  <a:t>     </a:t>
                </a:r>
                <a:r>
                  <a:rPr lang="en-US" sz="1600" b="0" dirty="0"/>
                  <a:t>with common ratio </a:t>
                </a:r>
                <a:r>
                  <a:rPr lang="en-US" sz="1600" dirty="0"/>
                  <a:t>=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charset="0"/>
                      </a:rPr>
                      <m:t> </m:t>
                    </m:r>
                    <m:r>
                      <a:rPr lang="en-US" sz="1600" b="0" i="1" smtClean="0">
                        <a:latin typeface="Cambria Math" charset="0"/>
                      </a:rPr>
                      <m:t>1.04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58" y="5638800"/>
                <a:ext cx="2538195" cy="492443"/>
              </a:xfrm>
              <a:prstGeom prst="rect">
                <a:avLst/>
              </a:prstGeom>
              <a:blipFill rotWithShape="0">
                <a:blip r:embed="rId9"/>
                <a:stretch>
                  <a:fillRect t="-70370" b="-86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24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63640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63640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1326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87873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87873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860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00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0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charset="0"/>
                        </a:rPr>
                        <m:t>𝐄𝐱𝐚𝐦𝐩𝐥𝐞</m:t>
                      </m:r>
                    </m:oMath>
                  </m:oMathPara>
                </a14:m>
                <a:endParaRPr lang="en-US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57200" y="1494000"/>
                <a:ext cx="80010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defTabSz="914400" rtl="0" eaLnBrk="1" latinLnBrk="0" hangingPunct="1">
                  <a:spcBef>
                    <a:spcPct val="20000"/>
                  </a:spcBef>
                  <a:buFont typeface="+mj-lt"/>
                  <a:buAutoNum type="romanLcPeriod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7013" indent="0">
                  <a:spcBef>
                    <a:spcPts val="700"/>
                  </a:spcBef>
                  <a:buClr>
                    <a:schemeClr val="accent1"/>
                  </a:buClr>
                  <a:buNone/>
                </a:pPr>
                <a:r>
                  <a:rPr lang="en-US" sz="2000" dirty="0">
                    <a:latin typeface="Bold sand ms"/>
                  </a:rPr>
                  <a:t>A 4-year loan of 1000 at an annual effective interest rate of 4% is repaid with level annual payments. Determine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Bold sand ms"/>
                  </a:rPr>
                  <a:t>, the amount of each payment. </a:t>
                </a:r>
                <a:br>
                  <a:rPr lang="en-US" sz="2000" dirty="0">
                    <a:latin typeface="Bold sand ms"/>
                  </a:rPr>
                </a:br>
                <a:endParaRPr lang="en-GB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marL="177800" indent="0">
                  <a:spcBef>
                    <a:spcPts val="700"/>
                  </a:spcBef>
                  <a:buNone/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indent="-165100">
                  <a:spcBef>
                    <a:spcPts val="900"/>
                  </a:spcBef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en-US" sz="2000" dirty="0">
                  <a:solidFill>
                    <a:schemeClr val="tx1"/>
                  </a:solidFill>
                  <a:latin typeface="Bold sand ms"/>
                </a:endParaRPr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94000"/>
                <a:ext cx="8001000" cy="4525963"/>
              </a:xfrm>
              <a:prstGeom prst="rect">
                <a:avLst/>
              </a:prstGeom>
              <a:blipFill rotWithShape="0">
                <a:blip r:embed="rId4"/>
                <a:stretch>
                  <a:fillRect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A79B9-038C-4A97-AA38-183D1B300CEB}"/>
              </a:ext>
            </a:extLst>
          </p:cNvPr>
          <p:cNvCxnSpPr>
            <a:cxnSpLocks/>
          </p:cNvCxnSpPr>
          <p:nvPr/>
        </p:nvCxnSpPr>
        <p:spPr>
          <a:xfrm>
            <a:off x="1295400" y="3886200"/>
            <a:ext cx="6309360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981200" y="4191000"/>
            <a:ext cx="0" cy="457200"/>
          </a:xfrm>
          <a:prstGeom prst="line">
            <a:avLst/>
          </a:prstGeom>
          <a:ln w="25400">
            <a:solidFill>
              <a:schemeClr val="accent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318090-A997-42B1-A120-90D915B98A75}"/>
              </a:ext>
            </a:extLst>
          </p:cNvPr>
          <p:cNvCxnSpPr>
            <a:cxnSpLocks/>
          </p:cNvCxnSpPr>
          <p:nvPr/>
        </p:nvCxnSpPr>
        <p:spPr>
          <a:xfrm flipV="1">
            <a:off x="1981200" y="3733800"/>
            <a:ext cx="0" cy="365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318090-A997-42B1-A120-90D915B98A75}"/>
              </a:ext>
            </a:extLst>
          </p:cNvPr>
          <p:cNvCxnSpPr>
            <a:cxnSpLocks/>
          </p:cNvCxnSpPr>
          <p:nvPr/>
        </p:nvCxnSpPr>
        <p:spPr>
          <a:xfrm flipV="1">
            <a:off x="3124200" y="3749040"/>
            <a:ext cx="0" cy="365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318090-A997-42B1-A120-90D915B98A75}"/>
              </a:ext>
            </a:extLst>
          </p:cNvPr>
          <p:cNvCxnSpPr>
            <a:cxnSpLocks/>
          </p:cNvCxnSpPr>
          <p:nvPr/>
        </p:nvCxnSpPr>
        <p:spPr>
          <a:xfrm flipV="1">
            <a:off x="4267200" y="3749040"/>
            <a:ext cx="0" cy="365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42652E-BE71-4EF0-9C81-30E23EE897D6}"/>
                  </a:ext>
                </a:extLst>
              </p:cNvPr>
              <p:cNvSpPr/>
              <p:nvPr/>
            </p:nvSpPr>
            <p:spPr>
              <a:xfrm>
                <a:off x="2667000" y="3288268"/>
                <a:ext cx="926857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275.49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42652E-BE71-4EF0-9C81-30E23EE89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88268"/>
                <a:ext cx="92685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86539" y="4721423"/>
                <a:ext cx="11047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=1000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539" y="4721423"/>
                <a:ext cx="110472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4945" r="-43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63240" y="41587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40" y="4158734"/>
                <a:ext cx="120226" cy="184666"/>
              </a:xfrm>
              <a:prstGeom prst="rect">
                <a:avLst/>
              </a:prstGeom>
              <a:blipFill rotWithShape="0">
                <a:blip r:embed="rId7"/>
                <a:stretch>
                  <a:fillRect l="-31579" r="-3157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06240" y="41587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4158734"/>
                <a:ext cx="120226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30000" r="-3000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92240" y="41587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charset="0"/>
                        </a:rPr>
                        <m:t>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240" y="4158734"/>
                <a:ext cx="120226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30000" r="-3000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98268" y="2514600"/>
                <a:ext cx="1813895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1000=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4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charset="0"/>
                            </a:rPr>
                            <m:t>|0.04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68" y="2514600"/>
                <a:ext cx="1813895" cy="335285"/>
              </a:xfrm>
              <a:prstGeom prst="rect">
                <a:avLst/>
              </a:prstGeom>
              <a:blipFill rotWithShape="0">
                <a:blip r:embed="rId10"/>
                <a:stretch>
                  <a:fillRect l="-3020" r="-1342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95800" y="2514600"/>
                <a:ext cx="17286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⇒  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=275.49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14600"/>
                <a:ext cx="1728614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2120" t="-146000" r="-2827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1318090-A997-42B1-A120-90D915B98A75}"/>
              </a:ext>
            </a:extLst>
          </p:cNvPr>
          <p:cNvCxnSpPr>
            <a:cxnSpLocks/>
          </p:cNvCxnSpPr>
          <p:nvPr/>
        </p:nvCxnSpPr>
        <p:spPr>
          <a:xfrm flipV="1">
            <a:off x="5410200" y="3749040"/>
            <a:ext cx="0" cy="365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1318090-A997-42B1-A120-90D915B98A75}"/>
              </a:ext>
            </a:extLst>
          </p:cNvPr>
          <p:cNvCxnSpPr>
            <a:cxnSpLocks/>
          </p:cNvCxnSpPr>
          <p:nvPr/>
        </p:nvCxnSpPr>
        <p:spPr>
          <a:xfrm flipV="1">
            <a:off x="6553200" y="3749040"/>
            <a:ext cx="0" cy="365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49240" y="4158734"/>
                <a:ext cx="1202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charset="0"/>
                        </a:rPr>
                        <m:t>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240" y="4158734"/>
                <a:ext cx="120226" cy="184666"/>
              </a:xfrm>
              <a:prstGeom prst="rect">
                <a:avLst/>
              </a:prstGeom>
              <a:blipFill rotWithShape="0">
                <a:blip r:embed="rId12"/>
                <a:stretch>
                  <a:fillRect l="-31579" r="-31579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E42652E-BE71-4EF0-9C81-30E23EE897D6}"/>
                  </a:ext>
                </a:extLst>
              </p:cNvPr>
              <p:cNvSpPr/>
              <p:nvPr/>
            </p:nvSpPr>
            <p:spPr>
              <a:xfrm>
                <a:off x="3797543" y="3276600"/>
                <a:ext cx="926857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275.49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42652E-BE71-4EF0-9C81-30E23EE89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543" y="3276600"/>
                <a:ext cx="92685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E42652E-BE71-4EF0-9C81-30E23EE897D6}"/>
                  </a:ext>
                </a:extLst>
              </p:cNvPr>
              <p:cNvSpPr/>
              <p:nvPr/>
            </p:nvSpPr>
            <p:spPr>
              <a:xfrm>
                <a:off x="4940543" y="3276600"/>
                <a:ext cx="926857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275.49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42652E-BE71-4EF0-9C81-30E23EE89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543" y="3276600"/>
                <a:ext cx="926857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42652E-BE71-4EF0-9C81-30E23EE897D6}"/>
                  </a:ext>
                </a:extLst>
              </p:cNvPr>
              <p:cNvSpPr/>
              <p:nvPr/>
            </p:nvSpPr>
            <p:spPr>
              <a:xfrm>
                <a:off x="6083543" y="3276600"/>
                <a:ext cx="926857" cy="3693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275.49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42652E-BE71-4EF0-9C81-30E23EE89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543" y="3276600"/>
                <a:ext cx="926857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170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50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820282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250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5298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5298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51613" r="-229210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942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5298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5298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51613" r="-229210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800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849555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9849555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51613" r="-229210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570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5298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52986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51613" r="-229210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51613" r="-11309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575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60346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603469"/>
                  </p:ext>
                </p:extLst>
              </p:nvPr>
            </p:nvGraphicFramePr>
            <p:xfrm>
              <a:off x="457200" y="1360661"/>
              <a:ext cx="8458201" cy="283033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52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5229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0625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51613" r="-39423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51613" r="-229210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51613" r="-113099" b="-3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1613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1613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1613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1613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1613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1613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1613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1613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042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63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59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388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59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blipFill rotWithShape="0">
                <a:blip r:embed="rId13"/>
                <a:stretch>
                  <a:fillRect l="-12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35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091019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091019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862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59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blipFill rotWithShape="0">
                <a:blip r:embed="rId13"/>
                <a:stretch>
                  <a:fillRect l="-12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19" t="-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18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59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blipFill rotWithShape="0">
                <a:blip r:embed="rId13"/>
                <a:stretch>
                  <a:fillRect l="-12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sSup>
                        <m:sSupPr>
                          <m:ctrlPr>
                            <a:rPr lang="en-US" sz="1600" b="0" i="1" strike="sngStrike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trike="sngStrike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strike="sngStrik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19" t="-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2313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59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blipFill rotWithShape="0">
                <a:blip r:embed="rId13"/>
                <a:stretch>
                  <a:fillRect l="-12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sSup>
                        <m:sSupPr>
                          <m:ctrlPr>
                            <a:rPr lang="en-US" sz="1600" b="0" i="1" strike="sngStrike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trike="sngStrike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strike="sngStrik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19" t="-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9800" y="6172200"/>
                <a:ext cx="22245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strike="sngStrike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172200"/>
                <a:ext cx="2224583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549" t="-2500" r="-302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126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27553" cy="268600"/>
              </a:xfrm>
              <a:prstGeom prst="rect">
                <a:avLst/>
              </a:prstGeom>
              <a:blipFill rotWithShape="0">
                <a:blip r:embed="rId11"/>
                <a:stretch>
                  <a:fillRect l="-3804" r="-326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172200"/>
                <a:ext cx="1191032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359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172200"/>
                <a:ext cx="1416991" cy="268343"/>
              </a:xfrm>
              <a:prstGeom prst="rect">
                <a:avLst/>
              </a:prstGeom>
              <a:blipFill rotWithShape="0">
                <a:blip r:embed="rId13"/>
                <a:stretch>
                  <a:fillRect l="-129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sSup>
                        <m:sSupPr>
                          <m:ctrlPr>
                            <a:rPr lang="en-US" sz="1600" b="0" i="1" strike="sngStrike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)−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trike="sngStrike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strike="sngStrik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72200"/>
                <a:ext cx="2786981" cy="246221"/>
              </a:xfrm>
              <a:prstGeom prst="rect">
                <a:avLst/>
              </a:prstGeom>
              <a:blipFill rotWithShape="0">
                <a:blip r:embed="rId14"/>
                <a:stretch>
                  <a:fillRect l="-219" t="-2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9800" y="6172200"/>
                <a:ext cx="22245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strike="sngStrike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172200"/>
                <a:ext cx="2224583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549" t="-2500" r="-302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19800" y="6477000"/>
                <a:ext cx="85459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6477000"/>
                <a:ext cx="854593" cy="268600"/>
              </a:xfrm>
              <a:prstGeom prst="rect">
                <a:avLst/>
              </a:prstGeom>
              <a:blipFill rotWithShape="0">
                <a:blip r:embed="rId16"/>
                <a:stretch>
                  <a:fillRect l="-2857" r="-357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9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𝐶𝑣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54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698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𝐶𝑣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54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837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𝐶𝑣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54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103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𝐶𝑣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54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95600" y="6230779"/>
                <a:ext cx="32544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𝐶𝑣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trike="sngStrike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 strike="sngStrike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strike="sngStrike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230779"/>
                <a:ext cx="3254481" cy="246221"/>
              </a:xfrm>
              <a:prstGeom prst="rect">
                <a:avLst/>
              </a:prstGeom>
              <a:blipFill rotWithShape="0">
                <a:blip r:embed="rId12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844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7668567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4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880176" cy="268343"/>
              </a:xfrm>
              <a:prstGeom prst="rect">
                <a:avLst/>
              </a:prstGeom>
              <a:blipFill rotWithShape="0">
                <a:blip r:embed="rId6"/>
                <a:stretch>
                  <a:fillRect l="-2083" r="-111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328098"/>
                <a:ext cx="1350306" cy="47250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78179"/>
                <a:ext cx="1146211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06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42145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94" r="-11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7702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17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𝐶𝑣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56" y="5697379"/>
                <a:ext cx="3194144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954" t="-250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95600" y="6230779"/>
                <a:ext cx="32544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𝐶𝑣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+⋯+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r>
                        <a:rPr lang="en-US" sz="1600" b="0" i="1" strike="sngStrike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sz="1600" i="1" strike="sngStrike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p>
                        <m:sSupPr>
                          <m:ctrlPr>
                            <a:rPr lang="en-US" sz="1600" i="1" strike="sngStrike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 strike="sngStrike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strike="sngStrike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6230779"/>
                <a:ext cx="3254481" cy="246221"/>
              </a:xfrm>
              <a:prstGeom prst="rect">
                <a:avLst/>
              </a:prstGeom>
              <a:blipFill rotWithShape="0">
                <a:blip r:embed="rId12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0" y="6248400"/>
                <a:ext cx="854593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248400"/>
                <a:ext cx="854593" cy="268600"/>
              </a:xfrm>
              <a:prstGeom prst="rect">
                <a:avLst/>
              </a:prstGeom>
              <a:blipFill rotWithShape="0">
                <a:blip r:embed="rId13"/>
                <a:stretch>
                  <a:fillRect l="-2143" r="-357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1776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604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211845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2118458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10" r="-251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160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1882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11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799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141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64" t="-2500" r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821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54839" r="-229210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64" t="-2500" r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7852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54839" r="-229210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64" t="-2500" r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70" r="-17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6395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260306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260306"/>
                  </p:ext>
                </p:extLst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54839" r="-229210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64" t="-2500" r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70" r="-17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700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54839" r="-229210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54839" r="-11309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64" t="-2500" r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70" r="-17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965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96584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532" t="-2500" r="-6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578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360661"/>
              <a:ext cx="8458201" cy="28436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65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6536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3750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3750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54839" r="-39423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54839" r="-229210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54839" r="-113099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4839" r="-628796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4839" r="-39423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4839" r="-22921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4839" r="-113099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4839" r="-1143" b="-103226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4839" r="-628796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4839" r="-394239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64" t="-2500" r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70" r="-17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965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96584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532" t="-2500" r="-6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32298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−2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32298" cy="269113"/>
              </a:xfrm>
              <a:prstGeom prst="rect">
                <a:avLst/>
              </a:prstGeom>
              <a:blipFill rotWithShape="0">
                <a:blip r:embed="rId11"/>
                <a:stretch>
                  <a:fillRect l="-3784" r="-32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68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231894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231894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10" r="-251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89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913135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67" r="-133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4456057"/>
                <a:ext cx="1075744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1136" r="-340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94" y="4328098"/>
                <a:ext cx="1545872" cy="49359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89" y="4478179"/>
                <a:ext cx="134177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64" t="-2500" r="-9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51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70" r="-174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8200" y="5087779"/>
                <a:ext cx="9658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96584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532" t="-2500" r="-63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86200" y="5697379"/>
                <a:ext cx="1132298" cy="269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−2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697379"/>
                <a:ext cx="1132298" cy="269113"/>
              </a:xfrm>
              <a:prstGeom prst="rect">
                <a:avLst/>
              </a:prstGeom>
              <a:blipFill rotWithShape="0">
                <a:blip r:embed="rId11"/>
                <a:stretch>
                  <a:fillRect l="-3784" r="-324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311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53562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9199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1091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5030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6501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4971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64971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775" r="-11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8806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775" r="-11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7931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775" r="-11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2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946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668905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668905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775" r="-11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2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6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98082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98082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10" r="-251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95" r="-19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883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775" r="-11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2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8200" y="5087779"/>
                <a:ext cx="6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65537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738" r="-28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0179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82142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775" r="-11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2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8200" y="5087779"/>
                <a:ext cx="6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65537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738" r="-28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70695" y="5697379"/>
                <a:ext cx="6537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95" y="5697379"/>
                <a:ext cx="653705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7477" r="-65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7947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478179"/>
                <a:ext cx="114101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3209" r="-107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456" y="4456057"/>
                <a:ext cx="861646" cy="268600"/>
              </a:xfrm>
              <a:prstGeom prst="rect">
                <a:avLst/>
              </a:prstGeom>
              <a:blipFill rotWithShape="0">
                <a:blip r:embed="rId6"/>
                <a:stretch>
                  <a:fillRect l="-2128" r="-2269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trike="sngStrike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f>
                        <m:fPr>
                          <m:ctrlPr>
                            <a:rPr lang="mr-IN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600" b="0" i="1" strike="sngStrike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328098"/>
                <a:ext cx="1235403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622" y="4478179"/>
                <a:ext cx="103130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775" r="-11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55" y="5087779"/>
                <a:ext cx="1061188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02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48200" y="5087779"/>
                <a:ext cx="6553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87779"/>
                <a:ext cx="655372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738" r="-28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70695" y="5697379"/>
                <a:ext cx="6537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95" y="5697379"/>
                <a:ext cx="653705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7477" r="-65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621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08732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691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284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0274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66362" y="5522976"/>
                <a:ext cx="32488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(1+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1600" b="0" i="1" smtClean="0">
                          <a:latin typeface="Cambria Math" charset="0"/>
                        </a:rPr>
                        <m:t>)+…+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22976"/>
                <a:ext cx="324883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88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9992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1649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44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4231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192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1000.00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40.00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235.49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275.49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8423110"/>
                  </p:ext>
                </p:extLst>
              </p:nvPr>
            </p:nvGraphicFramePr>
            <p:xfrm>
              <a:off x="1524000" y="2184400"/>
              <a:ext cx="6096000" cy="2768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00" t="-3333" r="-4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1000" t="-3333" r="-3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01000" t="-3333" r="-2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301000" t="-3333" r="-102500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401000" t="-3333" r="-2500" b="-2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1000.00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40.00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235.49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275.49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charset="0"/>
                        </a:rPr>
                        <m:t>=0.04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59" y="1444823"/>
                <a:ext cx="96334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329" r="-6329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=0.04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∙1000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1458541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10" r="-251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181600"/>
                <a:ext cx="754309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3252" r="-56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=275.49−40.00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52" y="5181600"/>
                <a:ext cx="186204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95" r="-19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70678" y="5181600"/>
                <a:ext cx="8681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=235.49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78" y="5181600"/>
                <a:ext cx="86812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2817" r="-493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7938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4375" r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6149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4375" r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6019800"/>
                <a:ext cx="1165704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19800"/>
                <a:ext cx="1165704" cy="268343"/>
              </a:xfrm>
              <a:prstGeom prst="rect">
                <a:avLst/>
              </a:prstGeom>
              <a:blipFill rotWithShape="0">
                <a:blip r:embed="rId11"/>
                <a:stretch>
                  <a:fillRect l="-104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7301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4375" r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6019800"/>
                <a:ext cx="1165704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19800"/>
                <a:ext cx="1165704" cy="268343"/>
              </a:xfrm>
              <a:prstGeom prst="rect">
                <a:avLst/>
              </a:prstGeom>
              <a:blipFill rotWithShape="0">
                <a:blip r:embed="rId11"/>
                <a:stretch>
                  <a:fillRect l="-1047" r="-837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4288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66218" y="1574663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978153" cy="268343"/>
              </a:xfrm>
              <a:prstGeom prst="rect">
                <a:avLst/>
              </a:prstGeom>
              <a:blipFill rotWithShape="0">
                <a:blip r:embed="rId10"/>
                <a:stretch>
                  <a:fillRect l="-4375" r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7200" y="6019800"/>
                <a:ext cx="1165704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p>
                      </m:sSup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6019800"/>
                <a:ext cx="1165704" cy="268343"/>
              </a:xfrm>
              <a:prstGeom prst="rect">
                <a:avLst/>
              </a:prstGeom>
              <a:blipFill rotWithShape="0">
                <a:blip r:embed="rId11"/>
                <a:stretch>
                  <a:fillRect l="-1047" r="-837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63696" y="6019800"/>
                <a:ext cx="847732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696" y="6019800"/>
                <a:ext cx="847732" cy="268343"/>
              </a:xfrm>
              <a:prstGeom prst="rect">
                <a:avLst/>
              </a:prstGeom>
              <a:blipFill rotWithShape="0">
                <a:blip r:embed="rId12"/>
                <a:stretch>
                  <a:fillRect l="-2158" r="-1223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8311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1896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0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084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0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one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step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TVM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calculation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blipFill rotWithShape="0">
                <a:blip r:embed="rId11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09543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33385" y="647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b="1" dirty="0">
              <a:latin typeface="Bold sand m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78920" y="1494000"/>
            <a:ext cx="8179280" cy="497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57150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700"/>
              </a:spcBef>
              <a:buClr>
                <a:schemeClr val="accent1"/>
              </a:buClr>
              <a:buNone/>
            </a:pPr>
            <a:endParaRPr lang="en-GB" sz="2000" dirty="0">
              <a:solidFill>
                <a:schemeClr val="tx1"/>
              </a:solidFill>
              <a:latin typeface="Bold sand ms"/>
            </a:endParaRPr>
          </a:p>
          <a:p>
            <a:pPr marL="177800" indent="0">
              <a:spcBef>
                <a:spcPts val="700"/>
              </a:spcBef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indent="-165100">
              <a:spcBef>
                <a:spcPts val="900"/>
              </a:spcBef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solidFill>
                <a:schemeClr val="tx1"/>
              </a:solidFill>
              <a:latin typeface="Bold sand m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F93A1A4-453B-4452-859D-4C99C2310F6C}"/>
              </a:ext>
            </a:extLst>
          </p:cNvPr>
          <p:cNvSpPr/>
          <p:nvPr/>
        </p:nvSpPr>
        <p:spPr>
          <a:xfrm>
            <a:off x="1814439" y="10930722"/>
            <a:ext cx="1251853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9BB08B-5F96-4DDA-BA75-201C89303D84}"/>
              </a:ext>
            </a:extLst>
          </p:cNvPr>
          <p:cNvSpPr/>
          <p:nvPr/>
        </p:nvSpPr>
        <p:spPr>
          <a:xfrm>
            <a:off x="1460020" y="9973442"/>
            <a:ext cx="3937580" cy="426379"/>
          </a:xfrm>
          <a:prstGeom prst="rect">
            <a:avLst/>
          </a:prstGeom>
          <a:solidFill>
            <a:schemeClr val="bg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ABDF80-1850-455A-BF66-D52A82E57567}"/>
              </a:ext>
            </a:extLst>
          </p:cNvPr>
          <p:cNvSpPr txBox="1"/>
          <p:nvPr/>
        </p:nvSpPr>
        <p:spPr>
          <a:xfrm>
            <a:off x="2590800" y="868393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98F9B3-9C59-44E7-91C0-4F3B3ED4B2AE}"/>
              </a:ext>
            </a:extLst>
          </p:cNvPr>
          <p:cNvSpPr txBox="1"/>
          <p:nvPr/>
        </p:nvSpPr>
        <p:spPr>
          <a:xfrm>
            <a:off x="1561359" y="100522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i="1" dirty="0">
              <a:solidFill>
                <a:srgbClr val="535353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41FB8C-C120-43F9-98E2-7F1A3CA511CE}"/>
              </a:ext>
            </a:extLst>
          </p:cNvPr>
          <p:cNvSpPr/>
          <p:nvPr/>
        </p:nvSpPr>
        <p:spPr>
          <a:xfrm>
            <a:off x="621819" y="95911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4D1327-31DB-4D84-A3C5-727DA082BF40}"/>
              </a:ext>
            </a:extLst>
          </p:cNvPr>
          <p:cNvSpPr/>
          <p:nvPr/>
        </p:nvSpPr>
        <p:spPr>
          <a:xfrm>
            <a:off x="5365990" y="10048336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8406D90-0A90-4051-953D-ECD41607891B}"/>
              </a:ext>
            </a:extLst>
          </p:cNvPr>
          <p:cNvSpPr/>
          <p:nvPr/>
        </p:nvSpPr>
        <p:spPr>
          <a:xfrm>
            <a:off x="1841020" y="10968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4F2B954-B7A3-4248-96D8-F8C658A21D22}"/>
              </a:ext>
            </a:extLst>
          </p:cNvPr>
          <p:cNvSpPr/>
          <p:nvPr/>
        </p:nvSpPr>
        <p:spPr>
          <a:xfrm>
            <a:off x="650290" y="10497581"/>
            <a:ext cx="5626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53535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charset="0"/>
                        </a:rPr>
                        <m:t>𝐋𝐞𝐯𝐞𝐥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𝐏𝐚𝐲𝐦𝐞𝐧𝐭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𝐀𝐦𝐨𝐫𝐭𝐢𝐳𝐚𝐭𝐢𝐨𝐧</m:t>
                      </m:r>
                      <m:r>
                        <a:rPr lang="en-US" sz="4000" b="1" i="0" smtClean="0">
                          <a:latin typeface="Cambria Math" charset="0"/>
                        </a:rPr>
                        <m:t> </m:t>
                      </m:r>
                      <m:r>
                        <a:rPr lang="en-US" sz="4000" b="1" i="0" smtClean="0">
                          <a:latin typeface="Cambria Math" charset="0"/>
                        </a:rPr>
                        <m:t>𝐓𝐚𝐛𝐥𝐞</m:t>
                      </m:r>
                    </m:oMath>
                  </m:oMathPara>
                </a14:m>
                <a:endParaRPr lang="en-US" sz="4000" b="1" dirty="0">
                  <a:latin typeface="Bold sand ms"/>
                </a:endParaRPr>
              </a:p>
            </p:txBody>
          </p:sp>
        </mc:Choice>
        <mc:Fallback xmlns="">
          <p:sp>
            <p:nvSpPr>
              <p:cNvPr id="5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599"/>
                <a:ext cx="8686800" cy="13355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1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7641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304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Time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Interest</a:t>
                          </a:r>
                          <a:r>
                            <a:rPr lang="en-US" baseline="0" dirty="0"/>
                            <a:t> 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Principal</a:t>
                          </a:r>
                          <a:r>
                            <a:rPr lang="en-US" baseline="0" dirty="0"/>
                            <a:t> Repaid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Balance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−1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−2</m:t>
                                        </m:r>
                                      </m:e>
                                    </m:acc>
                                    <m:r>
                                      <a:rPr lang="en-US" sz="1800" i="1">
                                        <a:latin typeface="Cambria Math" charset="0"/>
                                      </a:rPr>
                                      <m:t>|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73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𝐶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𝐶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∙</m:t>
                                </m:r>
                                <m:r>
                                  <a:rPr lang="en-US" sz="1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623467"/>
                  </p:ext>
                </p:extLst>
              </p:nvPr>
            </p:nvGraphicFramePr>
            <p:xfrm>
              <a:off x="457200" y="1360661"/>
              <a:ext cx="8458201" cy="28576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3003"/>
                    <a:gridCol w="1480185"/>
                    <a:gridCol w="1776412"/>
                    <a:gridCol w="1905000"/>
                    <a:gridCol w="2133601"/>
                  </a:tblGrid>
                  <a:tr h="93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047" t="-654" r="-628796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Payment</a:t>
                          </a:r>
                        </a:p>
                      </a:txBody>
                      <a:tcPr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149828" t="-654" r="-229210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32268" t="-654" r="-113099" b="-208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 rotWithShape="0">
                          <a:blip r:embed="rId4"/>
                          <a:stretch>
                            <a:fillRect l="-297143" t="-654" r="-1143" b="-208497"/>
                          </a:stretch>
                        </a:blipFill>
                      </a:tcPr>
                    </a:tc>
                  </a:tr>
                  <a:tr h="390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240625" r="-1143" b="-398438"/>
                          </a:stretch>
                        </a:blipFill>
                      </a:tcPr>
                    </a:tc>
                  </a:tr>
                  <a:tr h="3907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340625" r="-39423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340625" r="-229210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340625" r="-113099" b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340625" r="-1143" b="-298438"/>
                          </a:stretch>
                        </a:blipFill>
                      </a:tcPr>
                    </a:tc>
                  </a:tr>
                  <a:tr h="3912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440625" r="-39423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440625" r="-229210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440625" r="-113099" b="-1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440625" r="-1143" b="-198438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558065" r="-628796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558065" r="-39423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558065" r="-22921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558065" r="-113099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558065" r="-1143" b="-104839"/>
                          </a:stretch>
                        </a:blipFill>
                      </a:tcPr>
                    </a:tc>
                  </a:tr>
                  <a:tr h="3773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7" t="-658065" r="-628796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79424" t="-658065" r="-39423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9828" t="-658065" r="-229210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32268" t="-658065" r="-113099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7143" t="-658065" r="-1143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Remarks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478179"/>
                <a:ext cx="881652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5517" r="-2069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1.  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is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a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geometric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sequence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with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common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ratio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=1+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953000"/>
                <a:ext cx="6236451" cy="246221"/>
              </a:xfrm>
              <a:prstGeom prst="rect">
                <a:avLst/>
              </a:prstGeom>
              <a:blipFill rotWithShape="0">
                <a:blip r:embed="rId6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r>
                        <a:rPr lang="en-US" sz="1600" i="1">
                          <a:latin typeface="Cambria Math" charset="0"/>
                        </a:rPr>
                        <m:t>…</m:t>
                      </m:r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92579"/>
                <a:ext cx="2935226" cy="596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mr-I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+</m:t>
                          </m:r>
                          <m:r>
                            <a:rPr lang="en-US" sz="160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(1+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)+…+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(1+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62" y="5544979"/>
                <a:ext cx="318798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91"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b="0" i="1" smtClean="0">
                              <a:latin typeface="Cambria Math" charset="0"/>
                            </a:rPr>
                            <m:t>|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562600"/>
                <a:ext cx="847733" cy="268343"/>
              </a:xfrm>
              <a:prstGeom prst="rect">
                <a:avLst/>
              </a:prstGeom>
              <a:blipFill rotWithShape="0">
                <a:blip r:embed="rId9"/>
                <a:stretch>
                  <a:fillRect l="-2878" r="-1151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charset="0"/>
                        </a:rPr>
                        <m:t>3</m:t>
                      </m:r>
                      <m:r>
                        <a:rPr lang="en-US" sz="1600" b="0" i="1" smtClean="0">
                          <a:latin typeface="Cambria Math" charset="0"/>
                        </a:rPr>
                        <m:t>. 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charset="0"/>
                        </a:rPr>
                        <m:t>𝐶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sz="1600" i="1">
                              <a:latin typeface="Cambria Math" charset="0"/>
                            </a:rPr>
                            <m:t>|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116491"/>
                <a:ext cx="2716448" cy="284309"/>
              </a:xfrm>
              <a:prstGeom prst="rect">
                <a:avLst/>
              </a:prstGeom>
              <a:blipFill rotWithShape="0">
                <a:blip r:embed="rId10"/>
                <a:stretch>
                  <a:fillRect l="-1348" t="-117021" r="-225" b="-140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&lt;</m:t>
                          </m:r>
                          <m:r>
                            <a:rPr lang="en-US" sz="1600" b="0" i="1" smtClean="0">
                              <a:latin typeface="Cambria Math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one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step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TVM</m:t>
                      </m:r>
                      <m:r>
                        <a:rPr lang="en-US" sz="16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charset="0"/>
                        </a:rPr>
                        <m:t>calculation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54579"/>
                <a:ext cx="3092834" cy="246221"/>
              </a:xfrm>
              <a:prstGeom prst="rect">
                <a:avLst/>
              </a:prstGeom>
              <a:blipFill rotWithShape="0">
                <a:blip r:embed="rId11"/>
                <a:stretch>
                  <a:fillRect t="-142500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34959" y="6419088"/>
                <a:ext cx="432041" cy="32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 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59" y="6419088"/>
                <a:ext cx="432041" cy="325795"/>
              </a:xfrm>
              <a:prstGeom prst="rect">
                <a:avLst/>
              </a:prstGeom>
              <a:blipFill rotWithShape="0">
                <a:blip r:embed="rId12"/>
                <a:stretch>
                  <a:fillRect l="-23944" t="-109434" r="-45070" b="-15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44559" y="6419088"/>
                <a:ext cx="448135" cy="32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𝐹𝑉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559" y="6419088"/>
                <a:ext cx="448135" cy="325795"/>
              </a:xfrm>
              <a:prstGeom prst="rect">
                <a:avLst/>
              </a:prstGeom>
              <a:blipFill rotWithShape="0">
                <a:blip r:embed="rId13"/>
                <a:stretch>
                  <a:fillRect l="-21918" t="-109434" r="-45205" b="-15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95400" y="6419088"/>
                <a:ext cx="449739" cy="3257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⏞"/>
                          <m:pos m:val="top"/>
                          <m:vertJc m:val="bot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/>
                            </m:rP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𝑃𝑉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419088"/>
                <a:ext cx="449739" cy="325795"/>
              </a:xfrm>
              <a:prstGeom prst="rect">
                <a:avLst/>
              </a:prstGeom>
              <a:blipFill rotWithShape="0">
                <a:blip r:embed="rId14"/>
                <a:stretch>
                  <a:fillRect l="-21918" t="-109434" r="-46575" b="-15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451144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Fina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Finance</Template>
  <TotalTime>43076</TotalTime>
  <Words>6770</Words>
  <Application>Microsoft Macintosh PowerPoint</Application>
  <PresentationFormat>On-screen Show (4:3)</PresentationFormat>
  <Paragraphs>3354</Paragraphs>
  <Slides>97</Slides>
  <Notes>97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Arial</vt:lpstr>
      <vt:lpstr>Bold sand ms</vt:lpstr>
      <vt:lpstr>Calibri</vt:lpstr>
      <vt:lpstr>Calibri Light</vt:lpstr>
      <vt:lpstr>Cambria Math</vt:lpstr>
      <vt:lpstr>Mangal</vt:lpstr>
      <vt:lpstr>Mongolian Baiti</vt:lpstr>
      <vt:lpstr>Wingdings</vt:lpstr>
      <vt:lpstr>Corporate Finance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Finance</dc:title>
  <dc:creator>USER</dc:creator>
  <cp:lastModifiedBy>Microsoft Office User</cp:lastModifiedBy>
  <cp:revision>2057</cp:revision>
  <dcterms:created xsi:type="dcterms:W3CDTF">2018-09-11T09:20:33Z</dcterms:created>
  <dcterms:modified xsi:type="dcterms:W3CDTF">2020-03-09T15:08:51Z</dcterms:modified>
</cp:coreProperties>
</file>